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331" r:id="rId2"/>
    <p:sldId id="317" r:id="rId3"/>
    <p:sldId id="329" r:id="rId4"/>
    <p:sldId id="410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7" r:id="rId16"/>
    <p:sldId id="330" r:id="rId17"/>
    <p:sldId id="316" r:id="rId18"/>
    <p:sldId id="284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3C4C5-8023-42EC-8160-F9E5D8CBB572}" v="47" dt="2025-10-20T20:13:08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3476" autoAdjust="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Sabeeh AL-Mayah" userId="85e97d476e4d4470" providerId="LiveId" clId="{1031F39B-6E0D-4137-AB17-7D5D585083E3}"/>
    <pc:docChg chg="undo custSel addSld delSld modSld sldOrd">
      <pc:chgData name="Dr.Sabeeh AL-Mayah" userId="85e97d476e4d4470" providerId="LiveId" clId="{1031F39B-6E0D-4137-AB17-7D5D585083E3}" dt="2025-10-20T20:13:08.953" v="158" actId="20577"/>
      <pc:docMkLst>
        <pc:docMk/>
      </pc:docMkLst>
      <pc:sldChg chg="modSp mod">
        <pc:chgData name="Dr.Sabeeh AL-Mayah" userId="85e97d476e4d4470" providerId="LiveId" clId="{1031F39B-6E0D-4137-AB17-7D5D585083E3}" dt="2025-10-17T19:09:08.383" v="61" actId="207"/>
        <pc:sldMkLst>
          <pc:docMk/>
          <pc:sldMk cId="3050599721" sldId="317"/>
        </pc:sldMkLst>
        <pc:spChg chg="mod">
          <ac:chgData name="Dr.Sabeeh AL-Mayah" userId="85e97d476e4d4470" providerId="LiveId" clId="{1031F39B-6E0D-4137-AB17-7D5D585083E3}" dt="2025-10-04T16:45:54.052" v="15" actId="255"/>
          <ac:spMkLst>
            <pc:docMk/>
            <pc:sldMk cId="3050599721" sldId="317"/>
            <ac:spMk id="10242" creationId="{00000000-0000-0000-0000-000000000000}"/>
          </ac:spMkLst>
        </pc:spChg>
        <pc:spChg chg="mod">
          <ac:chgData name="Dr.Sabeeh AL-Mayah" userId="85e97d476e4d4470" providerId="LiveId" clId="{1031F39B-6E0D-4137-AB17-7D5D585083E3}" dt="2025-10-17T19:09:08.383" v="61" actId="207"/>
          <ac:spMkLst>
            <pc:docMk/>
            <pc:sldMk cId="3050599721" sldId="317"/>
            <ac:spMk id="10243" creationId="{00000000-0000-0000-0000-000000000000}"/>
          </ac:spMkLst>
        </pc:spChg>
      </pc:sldChg>
      <pc:sldChg chg="delSp modSp mod">
        <pc:chgData name="Dr.Sabeeh AL-Mayah" userId="85e97d476e4d4470" providerId="LiveId" clId="{1031F39B-6E0D-4137-AB17-7D5D585083E3}" dt="2025-10-20T19:42:13.638" v="123" actId="14100"/>
        <pc:sldMkLst>
          <pc:docMk/>
          <pc:sldMk cId="3007048781" sldId="318"/>
        </pc:sldMkLst>
        <pc:spChg chg="del">
          <ac:chgData name="Dr.Sabeeh AL-Mayah" userId="85e97d476e4d4470" providerId="LiveId" clId="{1031F39B-6E0D-4137-AB17-7D5D585083E3}" dt="2025-10-20T19:41:38.326" v="119" actId="478"/>
          <ac:spMkLst>
            <pc:docMk/>
            <pc:sldMk cId="3007048781" sldId="318"/>
            <ac:spMk id="21507" creationId="{00000000-0000-0000-0000-000000000000}"/>
          </ac:spMkLst>
        </pc:spChg>
        <pc:picChg chg="mod">
          <ac:chgData name="Dr.Sabeeh AL-Mayah" userId="85e97d476e4d4470" providerId="LiveId" clId="{1031F39B-6E0D-4137-AB17-7D5D585083E3}" dt="2025-10-20T19:42:13.638" v="123" actId="14100"/>
          <ac:picMkLst>
            <pc:docMk/>
            <pc:sldMk cId="3007048781" sldId="318"/>
            <ac:picMk id="11266" creationId="{00000000-0000-0000-0000-000000000000}"/>
          </ac:picMkLst>
        </pc:picChg>
      </pc:sldChg>
      <pc:sldChg chg="modSp mod">
        <pc:chgData name="Dr.Sabeeh AL-Mayah" userId="85e97d476e4d4470" providerId="LiveId" clId="{1031F39B-6E0D-4137-AB17-7D5D585083E3}" dt="2025-10-20T20:09:51.559" v="146" actId="20577"/>
        <pc:sldMkLst>
          <pc:docMk/>
          <pc:sldMk cId="1492779482" sldId="319"/>
        </pc:sldMkLst>
        <pc:spChg chg="mod">
          <ac:chgData name="Dr.Sabeeh AL-Mayah" userId="85e97d476e4d4470" providerId="LiveId" clId="{1031F39B-6E0D-4137-AB17-7D5D585083E3}" dt="2025-10-20T20:09:51.559" v="146" actId="20577"/>
          <ac:spMkLst>
            <pc:docMk/>
            <pc:sldMk cId="1492779482" sldId="319"/>
            <ac:spMk id="23555" creationId="{00000000-0000-0000-0000-000000000000}"/>
          </ac:spMkLst>
        </pc:spChg>
      </pc:sldChg>
      <pc:sldChg chg="ord">
        <pc:chgData name="Dr.Sabeeh AL-Mayah" userId="85e97d476e4d4470" providerId="LiveId" clId="{1031F39B-6E0D-4137-AB17-7D5D585083E3}" dt="2025-10-20T20:10:50.826" v="150"/>
        <pc:sldMkLst>
          <pc:docMk/>
          <pc:sldMk cId="4012931999" sldId="321"/>
        </pc:sldMkLst>
      </pc:sldChg>
      <pc:sldChg chg="modSp mod">
        <pc:chgData name="Dr.Sabeeh AL-Mayah" userId="85e97d476e4d4470" providerId="LiveId" clId="{1031F39B-6E0D-4137-AB17-7D5D585083E3}" dt="2025-10-20T20:13:08.953" v="158" actId="20577"/>
        <pc:sldMkLst>
          <pc:docMk/>
          <pc:sldMk cId="25908112" sldId="322"/>
        </pc:sldMkLst>
        <pc:spChg chg="mod">
          <ac:chgData name="Dr.Sabeeh AL-Mayah" userId="85e97d476e4d4470" providerId="LiveId" clId="{1031F39B-6E0D-4137-AB17-7D5D585083E3}" dt="2025-10-20T20:13:08.953" v="158" actId="20577"/>
          <ac:spMkLst>
            <pc:docMk/>
            <pc:sldMk cId="25908112" sldId="322"/>
            <ac:spMk id="16402" creationId="{00000000-0000-0000-0000-000000000000}"/>
          </ac:spMkLst>
        </pc:spChg>
        <pc:spChg chg="mod">
          <ac:chgData name="Dr.Sabeeh AL-Mayah" userId="85e97d476e4d4470" providerId="LiveId" clId="{1031F39B-6E0D-4137-AB17-7D5D585083E3}" dt="2025-10-17T19:21:45.348" v="102" actId="1076"/>
          <ac:spMkLst>
            <pc:docMk/>
            <pc:sldMk cId="25908112" sldId="322"/>
            <ac:spMk id="16403" creationId="{00000000-0000-0000-0000-000000000000}"/>
          </ac:spMkLst>
        </pc:spChg>
      </pc:sldChg>
      <pc:sldChg chg="modSp add mod">
        <pc:chgData name="Dr.Sabeeh AL-Mayah" userId="85e97d476e4d4470" providerId="LiveId" clId="{1031F39B-6E0D-4137-AB17-7D5D585083E3}" dt="2025-10-18T07:43:12.921" v="116" actId="1076"/>
        <pc:sldMkLst>
          <pc:docMk/>
          <pc:sldMk cId="1124384240" sldId="329"/>
        </pc:sldMkLst>
        <pc:picChg chg="mod">
          <ac:chgData name="Dr.Sabeeh AL-Mayah" userId="85e97d476e4d4470" providerId="LiveId" clId="{1031F39B-6E0D-4137-AB17-7D5D585083E3}" dt="2025-10-18T07:43:12.921" v="116" actId="1076"/>
          <ac:picMkLst>
            <pc:docMk/>
            <pc:sldMk cId="1124384240" sldId="329"/>
            <ac:picMk id="15" creationId="{00000000-0000-0000-0000-000000000000}"/>
          </ac:picMkLst>
        </pc:picChg>
      </pc:sldChg>
      <pc:sldChg chg="modSp mod">
        <pc:chgData name="Dr.Sabeeh AL-Mayah" userId="85e97d476e4d4470" providerId="LiveId" clId="{1031F39B-6E0D-4137-AB17-7D5D585083E3}" dt="2025-10-04T16:47:20.508" v="51" actId="20577"/>
        <pc:sldMkLst>
          <pc:docMk/>
          <pc:sldMk cId="3247270742" sldId="331"/>
        </pc:sldMkLst>
        <pc:spChg chg="mod">
          <ac:chgData name="Dr.Sabeeh AL-Mayah" userId="85e97d476e4d4470" providerId="LiveId" clId="{1031F39B-6E0D-4137-AB17-7D5D585083E3}" dt="2025-10-04T16:47:20.508" v="51" actId="20577"/>
          <ac:spMkLst>
            <pc:docMk/>
            <pc:sldMk cId="3247270742" sldId="331"/>
            <ac:spMk id="4099" creationId="{D61F6986-BA88-4179-B74E-6E257B6E1C22}"/>
          </ac:spMkLst>
        </pc:spChg>
      </pc:sldChg>
      <pc:sldChg chg="modSp add del mod">
        <pc:chgData name="Dr.Sabeeh AL-Mayah" userId="85e97d476e4d4470" providerId="LiveId" clId="{1031F39B-6E0D-4137-AB17-7D5D585083E3}" dt="2025-10-18T07:40:55.026" v="111" actId="2696"/>
        <pc:sldMkLst>
          <pc:docMk/>
          <pc:sldMk cId="220304110" sldId="364"/>
        </pc:sldMkLst>
      </pc:sldChg>
      <pc:sldChg chg="add">
        <pc:chgData name="Dr.Sabeeh AL-Mayah" userId="85e97d476e4d4470" providerId="LiveId" clId="{1031F39B-6E0D-4137-AB17-7D5D585083E3}" dt="2025-10-20T19:40:10.087" v="118"/>
        <pc:sldMkLst>
          <pc:docMk/>
          <pc:sldMk cId="569794641" sldId="410"/>
        </pc:sldMkLst>
      </pc:sldChg>
      <pc:sldChg chg="delSp modSp add del mod">
        <pc:chgData name="Dr.Sabeeh AL-Mayah" userId="85e97d476e4d4470" providerId="LiveId" clId="{1031F39B-6E0D-4137-AB17-7D5D585083E3}" dt="2025-10-20T19:40:03.385" v="117" actId="2696"/>
        <pc:sldMkLst>
          <pc:docMk/>
          <pc:sldMk cId="4068568245" sldId="410"/>
        </pc:sldMkLst>
      </pc:sldChg>
      <pc:sldChg chg="add del">
        <pc:chgData name="Dr.Sabeeh AL-Mayah" userId="85e97d476e4d4470" providerId="LiveId" clId="{1031F39B-6E0D-4137-AB17-7D5D585083E3}" dt="2025-10-18T07:41:29.842" v="112" actId="2696"/>
        <pc:sldMkLst>
          <pc:docMk/>
          <pc:sldMk cId="857402121" sldId="4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E81B3F-F946-4876-9E91-7B0B8188F7AF}" type="datetimeFigureOut">
              <a:rPr lang="ar-IQ" smtClean="0"/>
              <a:t>28/04/1447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E3A1D3-FBE0-4062-8740-9871E02DEF2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378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41350-9221-4603-8659-302CD05ED0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7994-D4D3-488B-B220-41FA24E615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5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EC3809B1-1814-48B4-B2C5-1D7D77F0E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9E3BA56C-77A2-44FE-8F4E-A728E9225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368AF72D-DF8A-4E82-B7E2-37EF5859D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B8E3F-60DC-420D-AAD1-FEF2D71B02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148110-BCAF-4E64-932E-4400D423D8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51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F96F42AC-7076-44E7-AFDF-85634B344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9EEE946A-F7E7-45FB-8693-D0BD867981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1B19FAF9-EDF8-44C7-A505-A3CFEA040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26AEF-BD7C-49D4-A351-60233528B7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F0CA8-E77D-4960-8A61-702D06524970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4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83DD9-2D23-4428-B1E6-431DB58AFC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3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B92A6-D9DB-4565-A3FE-8D22A48D81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9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E748C-01E3-4E8B-A8AB-C67830038D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88061-5DC7-4B9C-B93C-A5D58F566D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2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ADAF2-1A0D-4F18-8B82-23BB48AA9C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http://www.micrographia.com/specbiol/protis/homamoeb/amoe0100.htm</a:t>
            </a:r>
          </a:p>
          <a:p>
            <a:r>
              <a:rPr lang="en-US"/>
              <a:t>Amoeba movie # http://micro.magnet.fsu.edu/moviegallery/pondscum/protozoa/amoeba/index.html</a:t>
            </a:r>
          </a:p>
        </p:txBody>
      </p:sp>
    </p:spTree>
    <p:extLst>
      <p:ext uri="{BB962C8B-B14F-4D97-AF65-F5344CB8AC3E}">
        <p14:creationId xmlns:p14="http://schemas.microsoft.com/office/powerpoint/2010/main" val="250558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0E864-20D4-4425-97B4-97ECE368C4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DAFEC-7486-4F81-A56A-8B8B92FA5B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7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6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84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0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D5CB-921D-4AF1-8780-A5339E0F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5DBA-5911-42BF-A17C-FA4DF23E2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0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IQ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6771-153E-4802-9354-245903163F1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5DEEC3-94CB-4AA9-ABD9-FAA3047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AFDA-44E1-019C-25B0-4F6B727BD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>
            <a:extLst>
              <a:ext uri="{FF2B5EF4-FFF2-40B4-BE49-F238E27FC236}">
                <a16:creationId xmlns:a16="http://schemas.microsoft.com/office/drawing/2014/main" id="{D61F6986-BA88-4179-B74E-6E257B6E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40" y="675823"/>
            <a:ext cx="1107301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BASRAH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Faculty of Education for Pure Sciences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Biology Department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2025- 2026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Lecture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Kingdom Protista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Presented By: Prof. Dr. Sabeeh H. AL-Mayah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 descr="شعار">
            <a:extLst>
              <a:ext uri="{FF2B5EF4-FFF2-40B4-BE49-F238E27FC236}">
                <a16:creationId xmlns:a16="http://schemas.microsoft.com/office/drawing/2014/main" id="{9CD5A3DE-2261-BFB8-A65F-1DAB21063B9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61" y="1133898"/>
            <a:ext cx="1871520" cy="179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31D6C-2F06-127A-F70C-D7F6D48140E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622" y="1056928"/>
            <a:ext cx="2091242" cy="179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27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100"/>
          <p:cNvSpPr txBox="1">
            <a:spLocks noChangeArrowheads="1"/>
          </p:cNvSpPr>
          <p:nvPr/>
        </p:nvSpPr>
        <p:spPr bwMode="auto">
          <a:xfrm>
            <a:off x="1625599" y="677334"/>
            <a:ext cx="490220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Amoeba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0294" name="Picture 4102" descr="amoebfeed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5384800" cy="2819400"/>
          </a:xfrm>
          <a:prstGeom prst="rect">
            <a:avLst/>
          </a:prstGeom>
          <a:noFill/>
        </p:spPr>
      </p:pic>
      <p:pic>
        <p:nvPicPr>
          <p:cNvPr id="140295" name="Picture 4103" descr="amoebfeed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762001"/>
            <a:ext cx="5384800" cy="2836863"/>
          </a:xfrm>
          <a:prstGeom prst="rect">
            <a:avLst/>
          </a:prstGeom>
          <a:noFill/>
        </p:spPr>
      </p:pic>
      <p:grpSp>
        <p:nvGrpSpPr>
          <p:cNvPr id="2" name="Group 4106"/>
          <p:cNvGrpSpPr>
            <a:grpSpLocks/>
          </p:cNvGrpSpPr>
          <p:nvPr/>
        </p:nvGrpSpPr>
        <p:grpSpPr bwMode="auto">
          <a:xfrm>
            <a:off x="508000" y="3962401"/>
            <a:ext cx="11277600" cy="2836863"/>
            <a:chOff x="240" y="2448"/>
            <a:chExt cx="5328" cy="1787"/>
          </a:xfrm>
        </p:grpSpPr>
        <p:pic>
          <p:nvPicPr>
            <p:cNvPr id="140296" name="Picture 4104" descr="amoebfeed1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48"/>
              <a:ext cx="2544" cy="1776"/>
            </a:xfrm>
            <a:prstGeom prst="rect">
              <a:avLst/>
            </a:prstGeom>
            <a:noFill/>
          </p:spPr>
        </p:pic>
        <p:pic>
          <p:nvPicPr>
            <p:cNvPr id="140297" name="Picture 4105" descr="amoebfeed2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448"/>
              <a:ext cx="2544" cy="1787"/>
            </a:xfrm>
            <a:prstGeom prst="rect">
              <a:avLst/>
            </a:prstGeom>
            <a:noFill/>
          </p:spPr>
        </p:pic>
      </p:grpSp>
      <p:sp>
        <p:nvSpPr>
          <p:cNvPr id="140299" name="Text Box 4107"/>
          <p:cNvSpPr txBox="1">
            <a:spLocks noChangeArrowheads="1"/>
          </p:cNvSpPr>
          <p:nvPr/>
        </p:nvSpPr>
        <p:spPr bwMode="auto">
          <a:xfrm>
            <a:off x="609600" y="1219201"/>
            <a:ext cx="558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feeding sequence</a:t>
            </a:r>
          </a:p>
        </p:txBody>
      </p:sp>
      <p:sp>
        <p:nvSpPr>
          <p:cNvPr id="140300" name="Text Box 4108"/>
          <p:cNvSpPr txBox="1">
            <a:spLocks noChangeArrowheads="1"/>
          </p:cNvSpPr>
          <p:nvPr/>
        </p:nvSpPr>
        <p:spPr bwMode="auto">
          <a:xfrm>
            <a:off x="609600" y="1828801"/>
            <a:ext cx="619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psuedopodia surround and engulf food particle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40301" name="Text Box 4109"/>
          <p:cNvSpPr txBox="1">
            <a:spLocks noChangeArrowheads="1"/>
          </p:cNvSpPr>
          <p:nvPr/>
        </p:nvSpPr>
        <p:spPr bwMode="auto">
          <a:xfrm>
            <a:off x="609600" y="2895601"/>
            <a:ext cx="558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process called phagocytosis</a:t>
            </a:r>
          </a:p>
        </p:txBody>
      </p:sp>
    </p:spTree>
    <p:extLst>
      <p:ext uri="{BB962C8B-B14F-4D97-AF65-F5344CB8AC3E}">
        <p14:creationId xmlns:p14="http://schemas.microsoft.com/office/powerpoint/2010/main" val="14175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9" grpId="0"/>
      <p:bldP spid="140300" grpId="0"/>
      <p:bldP spid="140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404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				</a:t>
            </a:r>
            <a:r>
              <a:rPr lang="en-US" sz="3200" b="1" dirty="0" err="1">
                <a:solidFill>
                  <a:srgbClr val="FF0000"/>
                </a:solidFill>
              </a:rPr>
              <a:t>Lobosea</a:t>
            </a:r>
            <a:r>
              <a:rPr lang="en-US" sz="3200" b="1" dirty="0">
                <a:solidFill>
                  <a:srgbClr val="FF0000"/>
                </a:solidFill>
              </a:rPr>
              <a:t> contd: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4434" y="846667"/>
            <a:ext cx="5659967" cy="560652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Some members possess a test or shell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Tests are protective structures that the cytoplasm secretes. They may be made of calcium carbonate (calcareous), protein (proteinaceous), silica (siliceous) or chitin (chitinous)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One or more openings in the test allow pseudopodia to be extruded. </a:t>
            </a:r>
            <a:r>
              <a:rPr lang="en-US" altLang="en-US" sz="2000" b="1" i="1" dirty="0"/>
              <a:t>Arcella</a:t>
            </a:r>
            <a:r>
              <a:rPr lang="en-US" altLang="en-US" sz="2000" b="1" dirty="0"/>
              <a:t> and </a:t>
            </a:r>
            <a:r>
              <a:rPr lang="en-US" altLang="en-US" sz="2000" b="1" i="1" dirty="0"/>
              <a:t>Difflugia</a:t>
            </a:r>
            <a:r>
              <a:rPr lang="en-US" altLang="en-US" sz="2000" b="1" dirty="0"/>
              <a:t> are examples of freshwater shelled amoebae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Free-living amoebae are particle feeders, using their pseudopodia to capture food; a few are pathogenic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i="1" dirty="0">
                <a:solidFill>
                  <a:srgbClr val="C00000"/>
                </a:solidFill>
              </a:rPr>
              <a:t>Entamoeba histolytica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/>
              <a:t>can infect human and live in the folds of the intestinal wall, feeding on starch and mucoid secretions causing dysentery in humans </a:t>
            </a:r>
          </a:p>
        </p:txBody>
      </p:sp>
      <p:pic>
        <p:nvPicPr>
          <p:cNvPr id="3174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7818" y="981075"/>
            <a:ext cx="5954183" cy="5761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0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0266" y="0"/>
            <a:ext cx="10244667" cy="692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Foraminifera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5537200" cy="5525558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Are primarily marine amoebas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They possess reticulopodia and secrete a test that is primarily calcium carbonate</a:t>
            </a:r>
            <a:endParaRPr lang="en-GB" altLang="en-US" sz="20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As they grow, they secrete new, larger chambers that remain attached to the older chamber, making it look like snail shell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1" dirty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The foram tests make up a large component of marine sediments, and their accumulation on the floor of primeval oceans resulted in limestone and chalk deposits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33796" name="Picture 9" descr="Foraminiferans-10-species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385" y="1557338"/>
            <a:ext cx="6049433" cy="4608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1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738718" y="107422"/>
            <a:ext cx="7228416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Radiolarians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8051" y="804334"/>
            <a:ext cx="5755216" cy="49974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/>
              <a:t>Are planktonic marine and freshwater amoebae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They are relatively large; some colonial forms may reach several centimeters in diameter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They possess a test (usually siliceous) of long, movable spines and needles of a highly sculptured and ornamental lattice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</p:txBody>
      </p:sp>
      <p:pic>
        <p:nvPicPr>
          <p:cNvPr id="35844" name="Picture 7" descr="Radiolarians-10-species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9234" y="1163639"/>
            <a:ext cx="4936067" cy="31289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9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Actinopoda 1">
            <a:extLst>
              <a:ext uri="{FF2B5EF4-FFF2-40B4-BE49-F238E27FC236}">
                <a16:creationId xmlns:a16="http://schemas.microsoft.com/office/drawing/2014/main" id="{F45245FE-B83A-4720-85D5-4CD6A7A306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0" y="59267"/>
            <a:ext cx="8940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4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66" y="1"/>
            <a:ext cx="9838267" cy="7651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Heliozoans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84717" y="1241425"/>
            <a:ext cx="11618383" cy="56165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/>
              <a:t>They are aquatic amoebae that are either planktonic or live attached by a stalk to some substrate in both fresh water and marine environments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 They are roughly spherical amoeboids with many stiff, microtubule-supported projections axopods radiating outward from the cell surface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They are similar to radiolaria, but they are distinguished from them by lacking central capsules and other complex skeletal elements, although some produce simple scales and spines.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85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actinopoda 2">
            <a:extLst>
              <a:ext uri="{FF2B5EF4-FFF2-40B4-BE49-F238E27FC236}">
                <a16:creationId xmlns:a16="http://schemas.microsoft.com/office/drawing/2014/main" id="{0DBAAB7D-818F-479F-B8CB-B60969C5E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7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ocuments\Q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19617"/>
            <a:ext cx="9836151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2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810F-EE1E-431A-AAC3-B544E68A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14" y="782782"/>
            <a:ext cx="10475843" cy="5562600"/>
          </a:xfrm>
        </p:spPr>
        <p:txBody>
          <a:bodyPr>
            <a:noAutofit/>
          </a:bodyPr>
          <a:lstStyle/>
          <a:p>
            <a:pPr algn="ctr"/>
            <a:r>
              <a:rPr lang="en-US" sz="1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8987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13268"/>
            <a:ext cx="76962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Class Zoomastigophorea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29788" y="1822606"/>
            <a:ext cx="11595100" cy="442719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Members lack chloroplasts and are heterotrophic.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Some members are important parasites of humans.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3200" b="1" dirty="0"/>
              <a:t> </a:t>
            </a:r>
            <a:r>
              <a:rPr lang="en-US" altLang="en-US" sz="3200" b="1" i="1" dirty="0">
                <a:solidFill>
                  <a:srgbClr val="FF0000"/>
                </a:solidFill>
              </a:rPr>
              <a:t>Trypanosoma brucei </a:t>
            </a:r>
            <a:r>
              <a:rPr lang="en-US" altLang="en-US" sz="3200" b="1" dirty="0"/>
              <a:t>is a zoomastigophorean which is an important pathogen of human beings that cause </a:t>
            </a:r>
            <a:r>
              <a:rPr lang="en-US" altLang="en-US" sz="3200" b="1" dirty="0">
                <a:solidFill>
                  <a:srgbClr val="FF0000"/>
                </a:solidFill>
              </a:rPr>
              <a:t>sleeping sickness</a:t>
            </a:r>
            <a:r>
              <a:rPr lang="en-US" altLang="en-US" sz="3200" b="1" dirty="0"/>
              <a:t>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/>
              <a:t>This species is divided into three subspecies: </a:t>
            </a:r>
            <a:r>
              <a:rPr lang="en-US" altLang="en-US" sz="3200" b="1" i="1" dirty="0">
                <a:solidFill>
                  <a:srgbClr val="FF0000"/>
                </a:solidFill>
              </a:rPr>
              <a:t>T. b. brucei</a:t>
            </a:r>
            <a:r>
              <a:rPr lang="en-US" altLang="en-US" sz="3200" b="1" dirty="0"/>
              <a:t>, </a:t>
            </a:r>
            <a:r>
              <a:rPr lang="en-US" altLang="en-US" sz="3200" b="1" i="1" dirty="0">
                <a:solidFill>
                  <a:srgbClr val="FF0000"/>
                </a:solidFill>
              </a:rPr>
              <a:t>T.b. gambiense</a:t>
            </a:r>
            <a:r>
              <a:rPr lang="en-US" altLang="en-US" sz="3200" b="1" dirty="0"/>
              <a:t>, and </a:t>
            </a:r>
            <a:r>
              <a:rPr lang="en-US" altLang="en-US" sz="3200" b="1" i="1" dirty="0">
                <a:solidFill>
                  <a:srgbClr val="FF0000"/>
                </a:solidFill>
              </a:rPr>
              <a:t>T.b. rhodesiense</a:t>
            </a:r>
            <a:r>
              <a:rPr lang="en-US" altLang="en-US" sz="3200" b="1" dirty="0"/>
              <a:t>, often referred to as the </a:t>
            </a:r>
            <a:r>
              <a:rPr lang="en-US" altLang="en-US" sz="3200" b="1" i="1" dirty="0"/>
              <a:t>Trypanosoma brucei</a:t>
            </a:r>
            <a:r>
              <a:rPr lang="en-US" altLang="en-US" sz="3200" b="1" dirty="0"/>
              <a:t> complex. </a:t>
            </a:r>
          </a:p>
        </p:txBody>
      </p:sp>
    </p:spTree>
    <p:extLst>
      <p:ext uri="{BB962C8B-B14F-4D97-AF65-F5344CB8AC3E}">
        <p14:creationId xmlns:p14="http://schemas.microsoft.com/office/powerpoint/2010/main" val="305059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524100" y="4071942"/>
            <a:ext cx="7143800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800080"/>
                </a:solidFill>
                <a:latin typeface="Comic Sans MS" pitchFamily="66" charset="0"/>
                <a:cs typeface="Times New Roman"/>
              </a:rPr>
              <a:t>Trypanosomes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flagellated protozoa, </a:t>
            </a:r>
            <a:endParaRPr lang="ar-EG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1809720" y="1785926"/>
            <a:ext cx="7500990" cy="207170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66910" y="4786322"/>
            <a:ext cx="764386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trypomastigote in shape, with elongated body, </a:t>
            </a:r>
            <a:endParaRPr lang="ar-E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034" y="5429264"/>
            <a:ext cx="281236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central nucleus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Times New Roman"/>
              </a:rPr>
              <a:t>,</a:t>
            </a:r>
            <a:endParaRPr lang="ar-E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43" y="5429264"/>
            <a:ext cx="367770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posterior kinetoplast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Times New Roman"/>
              </a:rPr>
              <a:t>, </a:t>
            </a:r>
            <a:endParaRPr lang="ar-E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3070" y="6072206"/>
            <a:ext cx="447293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 undulating membrane</a:t>
            </a:r>
            <a:endParaRPr lang="ar-EG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7060" y="6074132"/>
            <a:ext cx="44709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anterior free flagellum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Times New Roman"/>
              </a:rPr>
              <a:t>.</a:t>
            </a:r>
            <a:endParaRPr lang="ar-EG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426" y="607199"/>
            <a:ext cx="3071802" cy="17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310050" y="285728"/>
            <a:ext cx="3500462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 rtl="0">
              <a:spcBef>
                <a:spcPct val="0"/>
              </a:spcBef>
              <a:defRPr/>
            </a:pPr>
            <a:br>
              <a:rPr lang="en-US" sz="4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sz="16000" b="1" dirty="0">
                <a:solidFill>
                  <a:srgbClr val="800080"/>
                </a:solidFill>
                <a:latin typeface="Times New Roman"/>
                <a:cs typeface="Times New Roman"/>
              </a:rPr>
              <a:t>Trypanosomes</a:t>
            </a:r>
            <a:br>
              <a:rPr lang="en-US" sz="1600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endParaRPr lang="ar-EG" sz="160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3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12D4773E-7C87-8DD7-16E6-E43A7EA9A632}"/>
              </a:ext>
            </a:extLst>
          </p:cNvPr>
          <p:cNvGrpSpPr>
            <a:grpSpLocks/>
          </p:cNvGrpSpPr>
          <p:nvPr/>
        </p:nvGrpSpPr>
        <p:grpSpPr bwMode="auto">
          <a:xfrm>
            <a:off x="8105775" y="4868864"/>
            <a:ext cx="2446338" cy="1411287"/>
            <a:chOff x="6417205" y="5274205"/>
            <a:chExt cx="2446337" cy="1411520"/>
          </a:xfrm>
        </p:grpSpPr>
        <p:sp>
          <p:nvSpPr>
            <p:cNvPr id="4115" name="Rectangle 18">
              <a:extLst>
                <a:ext uri="{FF2B5EF4-FFF2-40B4-BE49-F238E27FC236}">
                  <a16:creationId xmlns:a16="http://schemas.microsoft.com/office/drawing/2014/main" id="{05336251-D399-028B-D752-E1F27FE4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303" y="5274205"/>
              <a:ext cx="20172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2200" dirty="0">
                  <a:solidFill>
                    <a:srgbClr val="000099"/>
                  </a:solidFill>
                  <a:cs typeface="Arial" panose="020B0604020202020204" pitchFamily="34" charset="0"/>
                </a:rPr>
                <a:t>Epimastigote</a:t>
              </a:r>
              <a:endParaRPr lang="ar-SA" altLang="en-US" sz="2200" dirty="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116" name="Picture 4">
              <a:extLst>
                <a:ext uri="{FF2B5EF4-FFF2-40B4-BE49-F238E27FC236}">
                  <a16:creationId xmlns:a16="http://schemas.microsoft.com/office/drawing/2014/main" id="{3BBCD605-3A33-3246-E1B9-D2FFF5CD2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205" y="5679250"/>
              <a:ext cx="2446337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FAF579-6D1D-FD02-13A2-10F1A7C01F17}"/>
              </a:ext>
            </a:extLst>
          </p:cNvPr>
          <p:cNvCxnSpPr/>
          <p:nvPr/>
        </p:nvCxnSpPr>
        <p:spPr>
          <a:xfrm>
            <a:off x="1865313" y="954088"/>
            <a:ext cx="866775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18E7651-79FE-D390-6B27-80562D07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37" y="1778092"/>
            <a:ext cx="8101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There are 4 parasitic stages (or forms):</a:t>
            </a:r>
          </a:p>
          <a:p>
            <a:pPr algn="just" rtl="0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Amastigote</a:t>
            </a:r>
            <a:r>
              <a:rPr lang="en-US" alt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 &amp;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Trypomastigote</a:t>
            </a:r>
            <a:r>
              <a:rPr lang="en-US" alt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 occur in vertebrate hosts</a:t>
            </a:r>
          </a:p>
          <a:p>
            <a:pPr algn="just" rtl="0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Promastigote</a:t>
            </a:r>
            <a:r>
              <a:rPr lang="en-US" alt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 &amp; 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Epimastigote</a:t>
            </a:r>
            <a:r>
              <a:rPr lang="en-US" alt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 occur in invertebrate hosts</a:t>
            </a:r>
            <a:endParaRPr lang="ar-SA" altLang="en-US" sz="2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2976A6A1-7D71-606F-B135-1A4CD7D66EA4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868863"/>
            <a:ext cx="1755775" cy="1350962"/>
            <a:chOff x="476545" y="5274205"/>
            <a:chExt cx="2025225" cy="1357545"/>
          </a:xfrm>
        </p:grpSpPr>
        <p:pic>
          <p:nvPicPr>
            <p:cNvPr id="4113" name="Picture 2">
              <a:extLst>
                <a:ext uri="{FF2B5EF4-FFF2-40B4-BE49-F238E27FC236}">
                  <a16:creationId xmlns:a16="http://schemas.microsoft.com/office/drawing/2014/main" id="{43B260BF-D115-F6A2-F598-B362BD5A3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5"/>
            <a:stretch>
              <a:fillRect/>
            </a:stretch>
          </p:blipFill>
          <p:spPr bwMode="auto">
            <a:xfrm>
              <a:off x="746575" y="5679250"/>
              <a:ext cx="127326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Rectangle 17">
              <a:extLst>
                <a:ext uri="{FF2B5EF4-FFF2-40B4-BE49-F238E27FC236}">
                  <a16:creationId xmlns:a16="http://schemas.microsoft.com/office/drawing/2014/main" id="{204F5329-C912-D1CD-F444-1F3E0A03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45" y="5274205"/>
              <a:ext cx="2025225" cy="43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2200">
                  <a:solidFill>
                    <a:srgbClr val="000099"/>
                  </a:solidFill>
                  <a:cs typeface="Arial" panose="020B0604020202020204" pitchFamily="34" charset="0"/>
                </a:rPr>
                <a:t>Amastigote</a:t>
              </a:r>
              <a:endParaRPr lang="ar-SA" altLang="en-US" sz="220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6CFF353-C428-2F2F-96DD-98A6882A004F}"/>
              </a:ext>
            </a:extLst>
          </p:cNvPr>
          <p:cNvSpPr/>
          <p:nvPr/>
        </p:nvSpPr>
        <p:spPr>
          <a:xfrm>
            <a:off x="3709988" y="4868864"/>
            <a:ext cx="855662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20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6F9359F3-BA24-748B-BA52-7BB4B498FBA7}"/>
              </a:ext>
            </a:extLst>
          </p:cNvPr>
          <p:cNvGrpSpPr>
            <a:grpSpLocks/>
          </p:cNvGrpSpPr>
          <p:nvPr/>
        </p:nvGrpSpPr>
        <p:grpSpPr bwMode="auto">
          <a:xfrm>
            <a:off x="3355976" y="4868863"/>
            <a:ext cx="2919413" cy="1460500"/>
            <a:chOff x="2231740" y="5397605"/>
            <a:chExt cx="2919890" cy="1460395"/>
          </a:xfrm>
        </p:grpSpPr>
        <p:sp>
          <p:nvSpPr>
            <p:cNvPr id="4111" name="Rectangle 15">
              <a:extLst>
                <a:ext uri="{FF2B5EF4-FFF2-40B4-BE49-F238E27FC236}">
                  <a16:creationId xmlns:a16="http://schemas.microsoft.com/office/drawing/2014/main" id="{BBDD2AD2-1769-03A5-22BB-EB49002C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350" y="5397605"/>
              <a:ext cx="25202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2200">
                  <a:solidFill>
                    <a:srgbClr val="000099"/>
                  </a:solidFill>
                  <a:cs typeface="Arial" panose="020B0604020202020204" pitchFamily="34" charset="0"/>
                </a:rPr>
                <a:t>Trypomastigote</a:t>
              </a:r>
              <a:endParaRPr lang="ar-SA" altLang="en-US" sz="220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112" name="Picture 2">
              <a:extLst>
                <a:ext uri="{FF2B5EF4-FFF2-40B4-BE49-F238E27FC236}">
                  <a16:creationId xmlns:a16="http://schemas.microsoft.com/office/drawing/2014/main" id="{85465452-6159-43BB-96EA-E7D2652A3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"/>
            <a:stretch>
              <a:fillRect/>
            </a:stretch>
          </p:blipFill>
          <p:spPr bwMode="auto">
            <a:xfrm>
              <a:off x="2231740" y="5813425"/>
              <a:ext cx="2919890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06D4BD38-96AF-7E47-05A4-53F730664ED9}"/>
              </a:ext>
            </a:extLst>
          </p:cNvPr>
          <p:cNvGrpSpPr>
            <a:grpSpLocks/>
          </p:cNvGrpSpPr>
          <p:nvPr/>
        </p:nvGrpSpPr>
        <p:grpSpPr bwMode="auto">
          <a:xfrm>
            <a:off x="6186489" y="4868864"/>
            <a:ext cx="2384425" cy="1323975"/>
            <a:chOff x="5067055" y="5274205"/>
            <a:chExt cx="2385265" cy="1324285"/>
          </a:xfrm>
        </p:grpSpPr>
        <p:sp>
          <p:nvSpPr>
            <p:cNvPr id="4109" name="Rectangle 16">
              <a:extLst>
                <a:ext uri="{FF2B5EF4-FFF2-40B4-BE49-F238E27FC236}">
                  <a16:creationId xmlns:a16="http://schemas.microsoft.com/office/drawing/2014/main" id="{A3BC1C73-1E60-5794-127A-8EF2267C5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840" y="5274205"/>
              <a:ext cx="22154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ts val="600"/>
                </a:spcAft>
                <a:buNone/>
                <a:defRPr/>
              </a:pPr>
              <a:r>
                <a:rPr lang="en-US" altLang="en-US" sz="2200">
                  <a:solidFill>
                    <a:srgbClr val="000099"/>
                  </a:solidFill>
                  <a:cs typeface="Arial" panose="020B0604020202020204" pitchFamily="34" charset="0"/>
                </a:rPr>
                <a:t>Promastigote</a:t>
              </a:r>
              <a:endParaRPr lang="ar-SA" altLang="en-US" sz="220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110" name="Picture 3">
              <a:extLst>
                <a:ext uri="{FF2B5EF4-FFF2-40B4-BE49-F238E27FC236}">
                  <a16:creationId xmlns:a16="http://schemas.microsoft.com/office/drawing/2014/main" id="{E69E6C76-D0AC-A505-54EF-7F228A29D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6"/>
            <a:stretch>
              <a:fillRect/>
            </a:stretch>
          </p:blipFill>
          <p:spPr bwMode="auto">
            <a:xfrm>
              <a:off x="5067055" y="5814265"/>
              <a:ext cx="2231058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7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4" y="215660"/>
            <a:ext cx="11829171" cy="653882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4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8988" y="1193481"/>
            <a:ext cx="11698817" cy="5173133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sz="1400" b="1" dirty="0"/>
              <a:t>      </a:t>
            </a:r>
            <a:r>
              <a:rPr lang="en-US" b="1" dirty="0"/>
              <a:t>1. During a blood meal on the mammalian host, an infected tsetse fly injects </a:t>
            </a:r>
            <a:r>
              <a:rPr lang="en-US" b="1" dirty="0">
                <a:solidFill>
                  <a:srgbClr val="FF0000"/>
                </a:solidFill>
              </a:rPr>
              <a:t>metacyclic trypomastigotes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into skin tissue.  The  parasites enter the lymphatic system and pass into the bloodstream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 2.  Inside the host, they transform into bloodstream </a:t>
            </a:r>
            <a:r>
              <a:rPr lang="en-US" b="1" dirty="0">
                <a:solidFill>
                  <a:srgbClr val="FF0000"/>
                </a:solidFill>
              </a:rPr>
              <a:t>trypomastigotes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AutoNum type="arabicPeriod" startAt="3"/>
              <a:defRPr/>
            </a:pPr>
            <a:r>
              <a:rPr lang="en-US" b="1" dirty="0"/>
              <a:t>Trypomastigotes are carried to other sites throughout the body, reach other blood fluids (e.g., lymph, spinal fluid), and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AutoNum type="arabicPeriod" startAt="3"/>
              <a:defRPr/>
            </a:pPr>
            <a:r>
              <a:rPr lang="en-US" b="1" dirty="0"/>
              <a:t>continue the replication by binary fission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4. The tsetse fly becomes infected with bloodstream </a:t>
            </a:r>
            <a:r>
              <a:rPr lang="en-US" b="1" dirty="0">
                <a:solidFill>
                  <a:srgbClr val="FF0000"/>
                </a:solidFill>
              </a:rPr>
              <a:t>trypomastigotes</a:t>
            </a:r>
            <a:r>
              <a:rPr lang="en-US" b="1" dirty="0"/>
              <a:t> when taking a blood meal on an infected mammalian host  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 5.In the fly’s midgut, the parasites transform into </a:t>
            </a:r>
            <a:r>
              <a:rPr lang="en-US" b="1" dirty="0">
                <a:solidFill>
                  <a:srgbClr val="FF0000"/>
                </a:solidFill>
              </a:rPr>
              <a:t>procyclic trypomastigotes</a:t>
            </a:r>
            <a:r>
              <a:rPr lang="en-US" b="1" dirty="0"/>
              <a:t>, multiply by binary fission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 startAt="6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   6. The procyclic trypomastigotes leave the midgut, and transform into epimastigotes 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 startAt="6"/>
              <a:defRPr/>
            </a:pPr>
            <a:endParaRPr lang="en-US" b="1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b="1" dirty="0"/>
              <a:t>        7. The epimastigotes reach the fly’s salivary glands and continue multiplication by binary fission.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b="1" dirty="0"/>
              <a:t>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b="1" dirty="0"/>
              <a:t>        The cycle in the fly takes approximately 3 weeks.  Humans are the main reservoir for </a:t>
            </a:r>
            <a:r>
              <a:rPr lang="en-US" b="1" i="1" dirty="0"/>
              <a:t>Trypanosoma brucei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b="1" i="1" dirty="0"/>
              <a:t> gambiense</a:t>
            </a:r>
            <a:r>
              <a:rPr lang="en-US" b="1" dirty="0"/>
              <a:t>, but this species can also be found in animals.  Wild game animals are the main reservoir of </a:t>
            </a:r>
            <a:r>
              <a:rPr lang="en-US" b="1" i="1" dirty="0"/>
              <a:t>T. b. rhodesiense</a:t>
            </a:r>
            <a:r>
              <a:rPr lang="en-US" b="1" dirty="0"/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b="1" dirty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err="1"/>
              <a:t>mmmmmmmmmmmmmmmmmmmmm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27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367" y="95781"/>
            <a:ext cx="11618384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Subphylum Sarcodina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3617" y="1162051"/>
            <a:ext cx="11618383" cy="58340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/>
              <a:t>Members of this subphylum are unified by the fact that when feeding and moving, they form temporary cell extensions called pseudopodia (sing., pseudopodium) (from Greek words </a:t>
            </a:r>
            <a:r>
              <a:rPr lang="en-US" altLang="en-US" sz="2000" b="1" i="1" dirty="0"/>
              <a:t>pseudes</a:t>
            </a:r>
            <a:r>
              <a:rPr lang="en-US" altLang="en-US" sz="2000" b="1" dirty="0"/>
              <a:t> = "false" and </a:t>
            </a:r>
            <a:r>
              <a:rPr lang="en-US" altLang="en-US" sz="2000" b="1" i="1" dirty="0"/>
              <a:t>podion</a:t>
            </a:r>
            <a:r>
              <a:rPr lang="en-US" altLang="en-US" sz="2000" b="1" dirty="0"/>
              <a:t> = "little foot") 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/>
              <a:t>Pseudopodia exist in a variety of forms: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romanLcPeriod"/>
            </a:pPr>
            <a:r>
              <a:rPr lang="en-US" altLang="en-US" sz="2400" b="1" dirty="0">
                <a:solidFill>
                  <a:srgbClr val="C00000"/>
                </a:solidFill>
              </a:rPr>
              <a:t>Lobopodia </a:t>
            </a:r>
            <a:r>
              <a:rPr lang="en-US" altLang="en-US" sz="2400" b="1" dirty="0"/>
              <a:t>(sing., lobopodium) (from Greek word </a:t>
            </a:r>
            <a:r>
              <a:rPr lang="en-US" altLang="en-US" sz="2400" b="1" i="1" dirty="0"/>
              <a:t>lobos</a:t>
            </a:r>
            <a:r>
              <a:rPr lang="en-US" altLang="en-US" sz="2400" b="1" dirty="0"/>
              <a:t> = "lobe") are broad cell processes containing ectoplasm and endoplasm and are used for locomotion and engulfing food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romanLcPeriod"/>
            </a:pPr>
            <a:r>
              <a:rPr lang="en-US" altLang="en-US" sz="2400" b="1" dirty="0">
                <a:solidFill>
                  <a:srgbClr val="C00000"/>
                </a:solidFill>
              </a:rPr>
              <a:t>Filopodia</a:t>
            </a:r>
            <a:r>
              <a:rPr lang="en-US" altLang="en-US" sz="2400" b="1" dirty="0"/>
              <a:t> (sing., filopodium) (from Latin word </a:t>
            </a:r>
            <a:r>
              <a:rPr lang="en-US" altLang="en-US" sz="2400" b="1" i="1" dirty="0" err="1"/>
              <a:t>filum</a:t>
            </a:r>
            <a:r>
              <a:rPr lang="en-US" altLang="en-US" sz="2400" b="1" dirty="0"/>
              <a:t> = "thread") contain cytoplasm only and provide a constant two-way streaming that delivers food in a conveyor-belt fashion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romanLcPeriod"/>
            </a:pPr>
            <a:r>
              <a:rPr lang="en-US" altLang="en-US" sz="2400" b="1" dirty="0">
                <a:solidFill>
                  <a:srgbClr val="C00000"/>
                </a:solidFill>
              </a:rPr>
              <a:t>Reticulopodia </a:t>
            </a:r>
            <a:r>
              <a:rPr lang="en-US" altLang="en-US" sz="2400" b="1" dirty="0"/>
              <a:t>(sing., reticulopodium) (from Latin word </a:t>
            </a:r>
            <a:r>
              <a:rPr lang="en-US" altLang="en-US" sz="2400" b="1" i="1" dirty="0" err="1"/>
              <a:t>reticulatus</a:t>
            </a:r>
            <a:r>
              <a:rPr lang="en-US" altLang="en-US" sz="2400" b="1" dirty="0"/>
              <a:t> = "net-like") are similar to filopodia, except that they branch and rejoin to form a net-like series of cell extensions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romanLcPeriod"/>
            </a:pPr>
            <a:r>
              <a:rPr lang="en-US" altLang="en-US" sz="2400" b="1" dirty="0">
                <a:solidFill>
                  <a:srgbClr val="C00000"/>
                </a:solidFill>
              </a:rPr>
              <a:t>Axopodia</a:t>
            </a:r>
            <a:r>
              <a:rPr lang="en-US" altLang="en-US" sz="2400" b="1" dirty="0"/>
              <a:t> (sing., axopodium) (from Latin word </a:t>
            </a:r>
            <a:r>
              <a:rPr lang="en-US" altLang="en-US" sz="2400" b="1" i="1" dirty="0"/>
              <a:t>axis</a:t>
            </a:r>
            <a:r>
              <a:rPr lang="en-US" altLang="en-US" sz="2400" b="1" dirty="0"/>
              <a:t> = axle) are thin, filamentous, and supported by a central axis of microtubules </a:t>
            </a:r>
          </a:p>
        </p:txBody>
      </p:sp>
    </p:spTree>
    <p:extLst>
      <p:ext uri="{BB962C8B-B14F-4D97-AF65-F5344CB8AC3E}">
        <p14:creationId xmlns:p14="http://schemas.microsoft.com/office/powerpoint/2010/main" val="151412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32" y="1"/>
            <a:ext cx="9025467" cy="765175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Subphylum Sarcodina contd: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00151" y="1125538"/>
          <a:ext cx="9120716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91445" imgH="5718328" progId="Word.Document.8">
                  <p:embed/>
                </p:oleObj>
              </mc:Choice>
              <mc:Fallback>
                <p:oleObj name="Document" r:id="rId3" imgW="5491445" imgH="5718328" progId="Word.Document.8">
                  <p:embed/>
                  <p:pic>
                    <p:nvPicPr>
                      <p:cNvPr id="2765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1" y="1125538"/>
                        <a:ext cx="9120716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93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25600" y="685801"/>
            <a:ext cx="626533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Amoeba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11200" y="1202267"/>
            <a:ext cx="1117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just visible to the naked eye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11200" y="3336926"/>
            <a:ext cx="1117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moves by pseudopodia which give appearance of cell changing size and shape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394" name="Rectangle 1034"/>
          <p:cNvSpPr>
            <a:spLocks noChangeArrowheads="1"/>
          </p:cNvSpPr>
          <p:nvPr/>
        </p:nvSpPr>
        <p:spPr bwMode="auto">
          <a:xfrm>
            <a:off x="711200" y="1828801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EE44DA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comes from the Greek word amoibe which means “change”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E44D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398" name="Rectangle 1038"/>
          <p:cNvSpPr>
            <a:spLocks noChangeArrowheads="1"/>
          </p:cNvSpPr>
          <p:nvPr/>
        </p:nvSpPr>
        <p:spPr bwMode="auto">
          <a:xfrm>
            <a:off x="711200" y="2819401"/>
            <a:ext cx="1148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unicellular</a:t>
            </a:r>
          </a:p>
        </p:txBody>
      </p:sp>
      <p:sp>
        <p:nvSpPr>
          <p:cNvPr id="16399" name="Rectangle 1039"/>
          <p:cNvSpPr>
            <a:spLocks noChangeArrowheads="1"/>
          </p:cNvSpPr>
          <p:nvPr/>
        </p:nvSpPr>
        <p:spPr bwMode="auto">
          <a:xfrm>
            <a:off x="711200" y="4569639"/>
            <a:ext cx="1148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aquatic - lives in ponds, ditches or slowly moving streams</a:t>
            </a:r>
          </a:p>
        </p:txBody>
      </p:sp>
      <p:pic>
        <p:nvPicPr>
          <p:cNvPr id="15364" name="Picture 4" descr="Amoeba"/>
          <p:cNvPicPr>
            <a:picLocks noChangeAspect="1" noChangeArrowheads="1"/>
          </p:cNvPicPr>
          <p:nvPr/>
        </p:nvPicPr>
        <p:blipFill>
          <a:blip r:embed="rId3" cstate="print"/>
          <a:srcRect l="26042" t="6250" r="13542" b="26042"/>
          <a:stretch>
            <a:fillRect/>
          </a:stretch>
        </p:blipFill>
        <p:spPr bwMode="auto">
          <a:xfrm>
            <a:off x="8940799" y="685801"/>
            <a:ext cx="3124201" cy="2286000"/>
          </a:xfrm>
          <a:prstGeom prst="rect">
            <a:avLst/>
          </a:prstGeom>
          <a:noFill/>
          <a:ln w="38100" cmpd="dbl">
            <a:solidFill>
              <a:srgbClr val="EE44DA"/>
            </a:solidFill>
            <a:miter lim="800000"/>
            <a:headEnd/>
            <a:tailEnd/>
          </a:ln>
        </p:spPr>
      </p:pic>
      <p:sp>
        <p:nvSpPr>
          <p:cNvPr id="16402" name="Rectangle 1042"/>
          <p:cNvSpPr>
            <a:spLocks noChangeArrowheads="1"/>
          </p:cNvSpPr>
          <p:nvPr/>
        </p:nvSpPr>
        <p:spPr bwMode="auto">
          <a:xfrm>
            <a:off x="711200" y="5331639"/>
            <a:ext cx="1148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0B4A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cause disease – amoebic dysentery,,,,,.</a:t>
            </a:r>
          </a:p>
        </p:txBody>
      </p:sp>
      <p:sp>
        <p:nvSpPr>
          <p:cNvPr id="16403" name="Text Box 1043"/>
          <p:cNvSpPr txBox="1">
            <a:spLocks noChangeArrowheads="1"/>
          </p:cNvSpPr>
          <p:nvPr/>
        </p:nvSpPr>
        <p:spPr bwMode="auto">
          <a:xfrm>
            <a:off x="778312" y="6093640"/>
            <a:ext cx="1148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ingests small organisms like bacteria and other protozoans</a:t>
            </a:r>
          </a:p>
        </p:txBody>
      </p:sp>
    </p:spTree>
    <p:extLst>
      <p:ext uri="{BB962C8B-B14F-4D97-AF65-F5344CB8AC3E}">
        <p14:creationId xmlns:p14="http://schemas.microsoft.com/office/powerpoint/2010/main" val="259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9" grpId="0"/>
      <p:bldP spid="15371" grpId="0"/>
      <p:bldP spid="16394" grpId="0"/>
      <p:bldP spid="16398" grpId="0"/>
      <p:bldP spid="16399" grpId="0"/>
      <p:bldP spid="16402" grpId="0"/>
      <p:bldP spid="1640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968</Words>
  <Application>Microsoft Office PowerPoint</Application>
  <PresentationFormat>شاشة عريضة</PresentationFormat>
  <Paragraphs>114</Paragraphs>
  <Slides>18</Slides>
  <Notes>13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31" baseType="lpstr">
      <vt:lpstr>Aptos</vt:lpstr>
      <vt:lpstr>Arial</vt:lpstr>
      <vt:lpstr>Arial Rounded MT Bold</vt:lpstr>
      <vt:lpstr>Berlin Sans FB</vt:lpstr>
      <vt:lpstr>Calibri</vt:lpstr>
      <vt:lpstr>Century Gothic</vt:lpstr>
      <vt:lpstr>Comic Sans MS</vt:lpstr>
      <vt:lpstr>Times</vt:lpstr>
      <vt:lpstr>Times New Roman</vt:lpstr>
      <vt:lpstr>Wingdings</vt:lpstr>
      <vt:lpstr>Wingdings 3</vt:lpstr>
      <vt:lpstr>Wisp</vt:lpstr>
      <vt:lpstr>Document</vt:lpstr>
      <vt:lpstr>عرض تقديمي في PowerPoint</vt:lpstr>
      <vt:lpstr>Class Zoomastigophorea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Subphylum Sarcodina</vt:lpstr>
      <vt:lpstr>Subphylum Sarcodina contd:</vt:lpstr>
      <vt:lpstr>عرض تقديمي في PowerPoint</vt:lpstr>
      <vt:lpstr>عرض تقديمي في PowerPoint</vt:lpstr>
      <vt:lpstr>    Lobosea contd:</vt:lpstr>
      <vt:lpstr>Foraminifera</vt:lpstr>
      <vt:lpstr>Radiolarians</vt:lpstr>
      <vt:lpstr>عرض تقديمي في PowerPoint</vt:lpstr>
      <vt:lpstr>Heliozoans </vt:lpstr>
      <vt:lpstr>عرض تقديمي في PowerPoint</vt:lpstr>
      <vt:lpstr>عرض تقديمي في PowerPoint</vt:lpstr>
      <vt:lpstr>Thank You!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Dr.Sabeeh AL-Mayah</dc:creator>
  <cp:lastModifiedBy>Dr.Sabeeh AL-Mayah</cp:lastModifiedBy>
  <cp:revision>1</cp:revision>
  <dcterms:created xsi:type="dcterms:W3CDTF">2025-09-15T17:41:28Z</dcterms:created>
  <dcterms:modified xsi:type="dcterms:W3CDTF">2025-10-20T20:13:17Z</dcterms:modified>
</cp:coreProperties>
</file>